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5"/>
  </p:notesMasterIdLst>
  <p:handoutMasterIdLst>
    <p:handoutMasterId r:id="rId26"/>
  </p:handoutMasterIdLst>
  <p:sldIdLst>
    <p:sldId id="283" r:id="rId2"/>
    <p:sldId id="475" r:id="rId3"/>
    <p:sldId id="561" r:id="rId4"/>
    <p:sldId id="564" r:id="rId5"/>
    <p:sldId id="565" r:id="rId6"/>
    <p:sldId id="566" r:id="rId7"/>
    <p:sldId id="567" r:id="rId8"/>
    <p:sldId id="476" r:id="rId9"/>
    <p:sldId id="525" r:id="rId10"/>
    <p:sldId id="571" r:id="rId11"/>
    <p:sldId id="592" r:id="rId12"/>
    <p:sldId id="589" r:id="rId13"/>
    <p:sldId id="572" r:id="rId14"/>
    <p:sldId id="593" r:id="rId15"/>
    <p:sldId id="573" r:id="rId16"/>
    <p:sldId id="574" r:id="rId17"/>
    <p:sldId id="575" r:id="rId18"/>
    <p:sldId id="590" r:id="rId19"/>
    <p:sldId id="591" r:id="rId20"/>
    <p:sldId id="579" r:id="rId21"/>
    <p:sldId id="587" r:id="rId22"/>
    <p:sldId id="585" r:id="rId23"/>
    <p:sldId id="586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D"/>
    <a:srgbClr val="112248"/>
    <a:srgbClr val="94B5D7"/>
    <a:srgbClr val="007295"/>
    <a:srgbClr val="1957A3"/>
    <a:srgbClr val="CDCDCD"/>
    <a:srgbClr val="4D84BC"/>
    <a:srgbClr val="E7E6E6"/>
    <a:srgbClr val="000000"/>
    <a:srgbClr val="EDE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86004" autoAdjust="0"/>
  </p:normalViewPr>
  <p:slideViewPr>
    <p:cSldViewPr snapToGrid="0">
      <p:cViewPr varScale="1">
        <p:scale>
          <a:sx n="72" d="100"/>
          <a:sy n="72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1/17/2019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41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3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28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dirty="0"/>
              <a:t>Pepsi - </a:t>
            </a:r>
            <a:r>
              <a:rPr lang="en-IN" b="0" dirty="0" err="1"/>
              <a:t>DigiView</a:t>
            </a:r>
            <a:endParaRPr lang="en-IN" b="0" dirty="0"/>
          </a:p>
          <a:p>
            <a:endParaRPr lang="en-IN" baseline="0" dirty="0"/>
          </a:p>
          <a:p>
            <a:r>
              <a:rPr lang="en-US" sz="1200" b="1" dirty="0">
                <a:solidFill>
                  <a:srgbClr val="44546A"/>
                </a:solidFill>
              </a:rPr>
              <a:t>Business Objective:</a:t>
            </a:r>
          </a:p>
          <a:p>
            <a:r>
              <a:rPr lang="en-US" sz="1200" b="0" dirty="0">
                <a:solidFill>
                  <a:srgbClr val="44546A"/>
                </a:solidFill>
              </a:rPr>
              <a:t>To build a single-viewed automated  real-time application that enables  CXOs to make quick data-driven insights from a company’s digital &amp; social marketing efforts that cut across their Paid, Earned &amp; Owned media spectrums.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LatentView Solution: </a:t>
            </a:r>
          </a:p>
          <a:p>
            <a:r>
              <a:rPr lang="en-US" sz="1200" dirty="0"/>
              <a:t>Integrated data from five different data sources and built 11 comprehensive interlinked dashboards that give both a snapshot view and a deep dive view of their trademarks’/brands’ online presence, content marketing messages, customer perception and campaigns’ performance within their portfolio &amp; against their competitors.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Business Benefits: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/>
              <a:t>Automated real-time business intelligence application provided the client an opportunity to view their brands’ social &amp; digital marketing efforts in visually appealing &amp; feature-rich Tableau dashboards.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b="1" dirty="0"/>
              <a:t>Warner</a:t>
            </a:r>
            <a:r>
              <a:rPr lang="en-IN" b="1" baseline="0" dirty="0"/>
              <a:t> Bros </a:t>
            </a:r>
            <a:r>
              <a:rPr lang="mr-IN" b="1" baseline="0" dirty="0"/>
              <a:t>–</a:t>
            </a:r>
            <a:r>
              <a:rPr lang="en-IN" b="1" baseline="0" dirty="0"/>
              <a:t> Digital Supply Chain (Data Engineering)</a:t>
            </a:r>
            <a:endParaRPr lang="en-IN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1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baseline="0" dirty="0"/>
              <a:t>Hotwire- NPS</a:t>
            </a:r>
          </a:p>
          <a:p>
            <a:endParaRPr lang="en-IN" baseline="0" dirty="0"/>
          </a:p>
          <a:p>
            <a:pPr algn="just">
              <a:buClr>
                <a:srgbClr val="0061B2"/>
              </a:buClr>
              <a:buSzPct val="100000"/>
              <a:defRPr/>
            </a:pPr>
            <a:r>
              <a:rPr lang="en-US" sz="1200" b="1" dirty="0">
                <a:solidFill>
                  <a:srgbClr val="44546A"/>
                </a:solidFill>
              </a:rPr>
              <a:t>Business Objective:</a:t>
            </a:r>
          </a:p>
          <a:p>
            <a:pPr marL="0" lv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Identify the drivers for NPS score and the impact of NPS on repeat purchases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LatentView Solution: </a:t>
            </a: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factors driving NPS by text mining of NPS survey feedback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Process: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Data collected from post purchase survey</a:t>
            </a:r>
            <a:b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Text mining on survey data to identify detractors and promoters for NPS score.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Business benefit:</a:t>
            </a:r>
            <a:br>
              <a:rPr kumimoji="0" lang="en-IN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Helped ascertain the importance of the post purchase survey and tracking of customer NPS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dirty="0">
                <a:ea typeface="Segoe UI" panose="020B0502040204020203" pitchFamily="34" charset="0"/>
                <a:cs typeface="Segoe UI" panose="020B0502040204020203" pitchFamily="34" charset="0"/>
              </a:rPr>
              <a:t>Client used the findings to identify entire neighbourhoods where inventory needed to be improved and build a checklist of features to rate future partners and suppliers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44546A"/>
                </a:solidFill>
              </a:rPr>
              <a:t>Significant Effect: </a:t>
            </a:r>
            <a:endParaRPr kumimoji="0" lang="en-IN" sz="12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Solution</a:t>
            </a:r>
            <a:r>
              <a:rPr lang="en-US" sz="1400" baseline="0" dirty="0">
                <a:latin typeface="+mn-lt"/>
                <a:ea typeface="ＭＳ Ｐゴシック" charset="0"/>
                <a:cs typeface="Segoe UI" panose="020B0502040204020203" pitchFamily="34" charset="0"/>
              </a:rPr>
              <a:t> provide a potential increase of </a:t>
            </a: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15% </a:t>
            </a:r>
            <a:r>
              <a:rPr lang="en-US" sz="1400" baseline="0" dirty="0">
                <a:latin typeface="+mn-lt"/>
                <a:ea typeface="ＭＳ Ｐゴシック" charset="0"/>
                <a:cs typeface="Segoe UI" panose="020B0502040204020203" pitchFamily="34" charset="0"/>
              </a:rPr>
              <a:t>r</a:t>
            </a:r>
            <a:r>
              <a:rPr lang="en-US" sz="1400" dirty="0">
                <a:latin typeface="+mn-lt"/>
                <a:ea typeface="ＭＳ Ｐゴシック" charset="0"/>
                <a:cs typeface="Segoe UI" panose="020B0502040204020203" pitchFamily="34" charset="0"/>
              </a:rPr>
              <a:t>epeat transactions of the customer </a:t>
            </a:r>
            <a:endParaRPr lang="en-US" sz="1400" dirty="0"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1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AU" sz="1200" b="0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200" b="1" i="0" u="none" strike="noStrike" kern="1200" cap="none" spc="-96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-96" normalizeH="0" baseline="0" noProof="0" dirty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8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4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887896"/>
            <a:ext cx="7771775" cy="1450333"/>
          </a:xfrm>
        </p:spPr>
        <p:txBody>
          <a:bodyPr/>
          <a:lstStyle/>
          <a:p>
            <a:r>
              <a:rPr lang="en-US" dirty="0"/>
              <a:t>LatentView Capability Demonstration on Unified Customer View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January, 2019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cxnSp>
        <p:nvCxnSpPr>
          <p:cNvPr id="142" name="Straight Arrow Connector 141"/>
          <p:cNvCxnSpPr>
            <a:cxnSpLocks/>
          </p:cNvCxnSpPr>
          <p:nvPr/>
        </p:nvCxnSpPr>
        <p:spPr>
          <a:xfrm>
            <a:off x="8928692" y="3219952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cxnSpLocks/>
          </p:cNvCxnSpPr>
          <p:nvPr/>
        </p:nvCxnSpPr>
        <p:spPr>
          <a:xfrm>
            <a:off x="8928692" y="3992278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cxnSpLocks/>
          </p:cNvCxnSpPr>
          <p:nvPr/>
        </p:nvCxnSpPr>
        <p:spPr>
          <a:xfrm flipV="1">
            <a:off x="9144507" y="4763187"/>
            <a:ext cx="728680" cy="476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 bwMode="auto">
          <a:xfrm>
            <a:off x="4107522" y="2474608"/>
            <a:ext cx="4527079" cy="14452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 / Data Lake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541382" y="1491032"/>
            <a:ext cx="3067911" cy="4059614"/>
            <a:chOff x="58035" y="1888784"/>
            <a:chExt cx="3403362" cy="4503501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 bwMode="auto">
            <a:xfrm>
              <a:off x="162674" y="1893224"/>
              <a:ext cx="1242478" cy="3776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TextBox 2">
              <a:extLst>
                <a:ext uri="{FF2B5EF4-FFF2-40B4-BE49-F238E27FC236}">
                  <a16:creationId xmlns:a16="http://schemas.microsoft.com/office/drawing/2014/main" id="{86E0932B-348A-4C8F-8E43-4C37E1ABE4C7}"/>
                </a:ext>
              </a:extLst>
            </p:cNvPr>
            <p:cNvSpPr txBox="1"/>
            <p:nvPr/>
          </p:nvSpPr>
          <p:spPr>
            <a:xfrm>
              <a:off x="141544" y="2048801"/>
              <a:ext cx="1220745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32" name="TextBox 42">
              <a:extLst>
                <a:ext uri="{FF2B5EF4-FFF2-40B4-BE49-F238E27FC236}">
                  <a16:creationId xmlns:a16="http://schemas.microsoft.com/office/drawing/2014/main" id="{A31D8553-C508-4786-9FBD-AE24DBC8B3B8}"/>
                </a:ext>
              </a:extLst>
            </p:cNvPr>
            <p:cNvSpPr txBox="1"/>
            <p:nvPr/>
          </p:nvSpPr>
          <p:spPr>
            <a:xfrm>
              <a:off x="58035" y="3030373"/>
              <a:ext cx="144734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33" name="TextBox 43">
              <a:extLst>
                <a:ext uri="{FF2B5EF4-FFF2-40B4-BE49-F238E27FC236}">
                  <a16:creationId xmlns:a16="http://schemas.microsoft.com/office/drawing/2014/main" id="{7E6A7EE2-F002-4F56-8BC2-70F563944271}"/>
                </a:ext>
              </a:extLst>
            </p:cNvPr>
            <p:cNvSpPr txBox="1"/>
            <p:nvPr/>
          </p:nvSpPr>
          <p:spPr>
            <a:xfrm>
              <a:off x="145172" y="3868907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4" name="TextBox 44">
              <a:extLst>
                <a:ext uri="{FF2B5EF4-FFF2-40B4-BE49-F238E27FC236}">
                  <a16:creationId xmlns:a16="http://schemas.microsoft.com/office/drawing/2014/main" id="{90BEB28F-633A-4C6B-81F6-4A75FA61C5C4}"/>
                </a:ext>
              </a:extLst>
            </p:cNvPr>
            <p:cNvSpPr txBox="1"/>
            <p:nvPr/>
          </p:nvSpPr>
          <p:spPr>
            <a:xfrm>
              <a:off x="141999" y="4825684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5" name="TextBox 65"/>
            <p:cNvSpPr txBox="1"/>
            <p:nvPr/>
          </p:nvSpPr>
          <p:spPr>
            <a:xfrm>
              <a:off x="162674" y="6084998"/>
              <a:ext cx="2895248" cy="307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9867794" y="1547591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9867794" y="2287179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867794" y="3026767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9867794" y="3766355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9867794" y="4505944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23" name="TextBox 67"/>
          <p:cNvSpPr txBox="1"/>
          <p:nvPr/>
        </p:nvSpPr>
        <p:spPr>
          <a:xfrm>
            <a:off x="9549359" y="5276908"/>
            <a:ext cx="21472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641692" y="3197246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TextBox 56"/>
          <p:cNvSpPr txBox="1"/>
          <p:nvPr/>
        </p:nvSpPr>
        <p:spPr>
          <a:xfrm>
            <a:off x="927419" y="1045837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67" name="TextBox 61"/>
          <p:cNvSpPr txBox="1"/>
          <p:nvPr/>
        </p:nvSpPr>
        <p:spPr>
          <a:xfrm>
            <a:off x="4865567" y="1045836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68" name="TextBox 62"/>
          <p:cNvSpPr txBox="1"/>
          <p:nvPr/>
        </p:nvSpPr>
        <p:spPr>
          <a:xfrm>
            <a:off x="9761636" y="941540"/>
            <a:ext cx="172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5122" name="Picture 2" descr="https://static.thenounproject.com/png/662371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2" y="1740149"/>
            <a:ext cx="461788" cy="4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94569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63" y="3615974"/>
            <a:ext cx="514897" cy="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482947" y="900160"/>
            <a:ext cx="2890489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481435" y="919963"/>
            <a:ext cx="583902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409115" y="919963"/>
            <a:ext cx="236940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>
            <a:cxnSpLocks/>
          </p:cNvCxnSpPr>
          <p:nvPr/>
        </p:nvCxnSpPr>
        <p:spPr>
          <a:xfrm rot="16200000" flipH="1">
            <a:off x="7859717" y="2745355"/>
            <a:ext cx="3086804" cy="948855"/>
          </a:xfrm>
          <a:prstGeom prst="bentConnector3">
            <a:avLst>
              <a:gd name="adj1" fmla="val 100067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8928691" y="1676380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917905" y="2492056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18064" y="3235129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2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08643" y="907147"/>
            <a:ext cx="10762921" cy="4830011"/>
            <a:chOff x="541218" y="1516999"/>
            <a:chExt cx="10762921" cy="4830011"/>
          </a:xfrm>
        </p:grpSpPr>
        <p:sp>
          <p:nvSpPr>
            <p:cNvPr id="79" name="Oval 78"/>
            <p:cNvSpPr/>
            <p:nvPr/>
          </p:nvSpPr>
          <p:spPr>
            <a:xfrm>
              <a:off x="10479972" y="4249444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0" name="Oval 79"/>
            <p:cNvSpPr/>
            <p:nvPr/>
          </p:nvSpPr>
          <p:spPr>
            <a:xfrm>
              <a:off x="10479972" y="3303566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55160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78746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HARMONIZATION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415122" y="1516999"/>
              <a:ext cx="2606023" cy="1583881"/>
              <a:chOff x="8289068" y="3177106"/>
              <a:chExt cx="2606023" cy="1583881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8501" y="3177106"/>
                <a:ext cx="1169779" cy="1279711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8289068" y="4483988"/>
                <a:ext cx="2606023" cy="276999"/>
              </a:xfrm>
              <a:prstGeom prst="rect">
                <a:avLst/>
              </a:prstGeom>
              <a:solidFill>
                <a:srgbClr val="E7E6E6">
                  <a:lumMod val="9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DATA VISUALIZATION</a:t>
                </a:r>
                <a:r>
                  <a:rPr kumimoji="0" lang="en-US" sz="1200" b="1" i="0" u="none" strike="noStrike" kern="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OF KPI’s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738136" y="3588241"/>
              <a:ext cx="23588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 is collected from multiple sources that are required for the development the required dashboards / reports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Internal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External Data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538733" y="3569565"/>
              <a:ext cx="235880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Visualization of the requested KPI’s can be developed in any of the listed platforms which will enable comparison of multiple channels and summary of performance metrics :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Tableau / Domo Dashboard 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Excel Report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Web Tool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659689" y="3303568"/>
              <a:ext cx="2358802" cy="30434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83275" y="3303567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490044" y="3303566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Isosceles Triangle 88"/>
            <p:cNvSpPr/>
            <p:nvPr/>
          </p:nvSpPr>
          <p:spPr>
            <a:xfrm rot="5400000">
              <a:off x="3111049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6009514" y="4579772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8935608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59656" y="3588241"/>
              <a:ext cx="23588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 the collected data from different sources are loaded in the form of a data mart / data cube. This can be done in one of the following two ways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 House Data Base</a:t>
              </a:r>
            </a:p>
            <a:p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Using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1218" y="3303566"/>
              <a:ext cx="818805" cy="828398"/>
              <a:chOff x="605692" y="2971194"/>
              <a:chExt cx="818805" cy="8283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605692" y="2971194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145" y="3229665"/>
                <a:ext cx="343040" cy="34304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541218" y="4249444"/>
              <a:ext cx="818805" cy="828398"/>
              <a:chOff x="605692" y="3917072"/>
              <a:chExt cx="818805" cy="8283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605692" y="3917072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7145" y="4169329"/>
                <a:ext cx="421118" cy="320605"/>
                <a:chOff x="3932803" y="1548218"/>
                <a:chExt cx="1122339" cy="1133159"/>
              </a:xfrm>
              <a:effectLst/>
            </p:grpSpPr>
            <p:pic>
              <p:nvPicPr>
                <p:cNvPr id="102" name="Picture 101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2803" y="15482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3" name="Picture 102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5203" y="17006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4" name="Picture 103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7603" y="18530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5" name="Picture 104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0003" y="20054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</p:grpSp>
        <p:sp>
          <p:nvSpPr>
            <p:cNvPr id="95" name="Oval 94"/>
            <p:cNvSpPr/>
            <p:nvPr/>
          </p:nvSpPr>
          <p:spPr>
            <a:xfrm>
              <a:off x="542425" y="5192043"/>
              <a:ext cx="815891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192" y="3562037"/>
              <a:ext cx="559445" cy="29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35" y="4549539"/>
              <a:ext cx="586557" cy="228208"/>
            </a:xfrm>
            <a:prstGeom prst="rect">
              <a:avLst/>
            </a:prstGeom>
          </p:spPr>
        </p:pic>
        <p:sp>
          <p:nvSpPr>
            <p:cNvPr id="98" name="Oval 97"/>
            <p:cNvSpPr/>
            <p:nvPr/>
          </p:nvSpPr>
          <p:spPr>
            <a:xfrm>
              <a:off x="10481179" y="5192043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058" y="5434722"/>
              <a:ext cx="343040" cy="343040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70" y="4763366"/>
            <a:ext cx="723328" cy="52104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186" y="1171345"/>
            <a:ext cx="1304657" cy="816935"/>
          </a:xfrm>
          <a:prstGeom prst="rect">
            <a:avLst/>
          </a:prstGeom>
        </p:spPr>
      </p:pic>
      <p:pic>
        <p:nvPicPr>
          <p:cNvPr id="2050" name="Picture 2" descr="Image result for data harmoniz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97" y="1105335"/>
            <a:ext cx="882945" cy="8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7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LatentView Solution for Refining Reporting Structure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21818" y="4904465"/>
            <a:ext cx="337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difference: Promoters vs. Detractors</a:t>
            </a:r>
          </a:p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</a:t>
            </a:r>
          </a:p>
        </p:txBody>
      </p:sp>
      <p:sp>
        <p:nvSpPr>
          <p:cNvPr id="41" name="Pentagon 40"/>
          <p:cNvSpPr/>
          <p:nvPr/>
        </p:nvSpPr>
        <p:spPr>
          <a:xfrm>
            <a:off x="254648" y="764208"/>
            <a:ext cx="3310698" cy="610878"/>
          </a:xfrm>
          <a:prstGeom prst="homePlate">
            <a:avLst/>
          </a:prstGeom>
          <a:solidFill>
            <a:srgbClr val="1957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9988" tIns="46794" rIns="89988" bIns="4679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Review of KPI’s</a:t>
            </a:r>
          </a:p>
        </p:txBody>
      </p:sp>
      <p:sp>
        <p:nvSpPr>
          <p:cNvPr id="42" name="Chevron 41"/>
          <p:cNvSpPr/>
          <p:nvPr/>
        </p:nvSpPr>
        <p:spPr>
          <a:xfrm>
            <a:off x="6533806" y="765134"/>
            <a:ext cx="3092287" cy="620276"/>
          </a:xfrm>
          <a:prstGeom prst="chevron">
            <a:avLst/>
          </a:prstGeom>
          <a:solidFill>
            <a:srgbClr val="092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Wireframes</a:t>
            </a:r>
          </a:p>
        </p:txBody>
      </p:sp>
      <p:sp>
        <p:nvSpPr>
          <p:cNvPr id="43" name="Chevron 42"/>
          <p:cNvSpPr/>
          <p:nvPr/>
        </p:nvSpPr>
        <p:spPr>
          <a:xfrm>
            <a:off x="9368420" y="765134"/>
            <a:ext cx="2637617" cy="620276"/>
          </a:xfrm>
          <a:prstGeom prst="chevron">
            <a:avLst/>
          </a:prstGeom>
          <a:solidFill>
            <a:srgbClr val="06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Integration</a:t>
            </a:r>
          </a:p>
        </p:txBody>
      </p:sp>
      <p:sp>
        <p:nvSpPr>
          <p:cNvPr id="44" name="Chevron 7"/>
          <p:cNvSpPr/>
          <p:nvPr/>
        </p:nvSpPr>
        <p:spPr>
          <a:xfrm>
            <a:off x="3330977" y="765134"/>
            <a:ext cx="3460502" cy="620276"/>
          </a:xfrm>
          <a:prstGeom prst="chevron">
            <a:avLst/>
          </a:prstGeom>
          <a:solidFill>
            <a:srgbClr val="0E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Audit Current Reports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48330" y="150477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06503" y="1504772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886759" y="4150185"/>
            <a:ext cx="2110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on Data Integration process for report deployment on pentaho 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24" y="4258277"/>
            <a:ext cx="639354" cy="42623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15413" y="4258277"/>
            <a:ext cx="548678" cy="553108"/>
            <a:chOff x="749417" y="5722631"/>
            <a:chExt cx="1169251" cy="1031321"/>
          </a:xfrm>
        </p:grpSpPr>
        <p:sp>
          <p:nvSpPr>
            <p:cNvPr id="56" name="Freeform 73"/>
            <p:cNvSpPr>
              <a:spLocks noChangeAspect="1" noEditPoints="1"/>
            </p:cNvSpPr>
            <p:nvPr/>
          </p:nvSpPr>
          <p:spPr bwMode="auto">
            <a:xfrm>
              <a:off x="823411" y="5722631"/>
              <a:ext cx="1095257" cy="870841"/>
            </a:xfrm>
            <a:custGeom>
              <a:avLst/>
              <a:gdLst>
                <a:gd name="T0" fmla="*/ 180 w 1982"/>
                <a:gd name="T1" fmla="*/ 541 h 1622"/>
                <a:gd name="T2" fmla="*/ 0 w 1982"/>
                <a:gd name="T3" fmla="*/ 361 h 1622"/>
                <a:gd name="T4" fmla="*/ 0 w 1982"/>
                <a:gd name="T5" fmla="*/ 901 h 1622"/>
                <a:gd name="T6" fmla="*/ 180 w 1982"/>
                <a:gd name="T7" fmla="*/ 721 h 1622"/>
                <a:gd name="T8" fmla="*/ 0 w 1982"/>
                <a:gd name="T9" fmla="*/ 901 h 1622"/>
                <a:gd name="T10" fmla="*/ 180 w 1982"/>
                <a:gd name="T11" fmla="*/ 181 h 1622"/>
                <a:gd name="T12" fmla="*/ 0 w 1982"/>
                <a:gd name="T13" fmla="*/ 181 h 1622"/>
                <a:gd name="T14" fmla="*/ 901 w 1982"/>
                <a:gd name="T15" fmla="*/ 1622 h 1622"/>
                <a:gd name="T16" fmla="*/ 721 w 1982"/>
                <a:gd name="T17" fmla="*/ 1442 h 1622"/>
                <a:gd name="T18" fmla="*/ 0 w 1982"/>
                <a:gd name="T19" fmla="*/ 1262 h 1622"/>
                <a:gd name="T20" fmla="*/ 180 w 1982"/>
                <a:gd name="T21" fmla="*/ 1082 h 1622"/>
                <a:gd name="T22" fmla="*/ 0 w 1982"/>
                <a:gd name="T23" fmla="*/ 1262 h 1622"/>
                <a:gd name="T24" fmla="*/ 180 w 1982"/>
                <a:gd name="T25" fmla="*/ 1442 h 1622"/>
                <a:gd name="T26" fmla="*/ 180 w 1982"/>
                <a:gd name="T27" fmla="*/ 1622 h 1622"/>
                <a:gd name="T28" fmla="*/ 1081 w 1982"/>
                <a:gd name="T29" fmla="*/ 0 h 1622"/>
                <a:gd name="T30" fmla="*/ 1982 w 1982"/>
                <a:gd name="T31" fmla="*/ 541 h 1622"/>
                <a:gd name="T32" fmla="*/ 1802 w 1982"/>
                <a:gd name="T33" fmla="*/ 0 h 1622"/>
                <a:gd name="T34" fmla="*/ 1982 w 1982"/>
                <a:gd name="T35" fmla="*/ 1262 h 1622"/>
                <a:gd name="T36" fmla="*/ 1802 w 1982"/>
                <a:gd name="T37" fmla="*/ 1082 h 1622"/>
                <a:gd name="T38" fmla="*/ 721 w 1982"/>
                <a:gd name="T39" fmla="*/ 181 h 1622"/>
                <a:gd name="T40" fmla="*/ 901 w 1982"/>
                <a:gd name="T41" fmla="*/ 0 h 1622"/>
                <a:gd name="T42" fmla="*/ 721 w 1982"/>
                <a:gd name="T43" fmla="*/ 181 h 1622"/>
                <a:gd name="T44" fmla="*/ 540 w 1982"/>
                <a:gd name="T45" fmla="*/ 1622 h 1622"/>
                <a:gd name="T46" fmla="*/ 360 w 1982"/>
                <a:gd name="T47" fmla="*/ 1442 h 1622"/>
                <a:gd name="T48" fmla="*/ 360 w 1982"/>
                <a:gd name="T49" fmla="*/ 181 h 1622"/>
                <a:gd name="T50" fmla="*/ 540 w 1982"/>
                <a:gd name="T51" fmla="*/ 0 h 1622"/>
                <a:gd name="T52" fmla="*/ 360 w 1982"/>
                <a:gd name="T53" fmla="*/ 181 h 1622"/>
                <a:gd name="T54" fmla="*/ 1982 w 1982"/>
                <a:gd name="T55" fmla="*/ 1442 h 1622"/>
                <a:gd name="T56" fmla="*/ 1802 w 1982"/>
                <a:gd name="T57" fmla="*/ 1622 h 1622"/>
                <a:gd name="T58" fmla="*/ 1982 w 1982"/>
                <a:gd name="T59" fmla="*/ 901 h 1622"/>
                <a:gd name="T60" fmla="*/ 1802 w 1982"/>
                <a:gd name="T61" fmla="*/ 721 h 1622"/>
                <a:gd name="T62" fmla="*/ 1081 w 1982"/>
                <a:gd name="T63" fmla="*/ 1622 h 1622"/>
                <a:gd name="T64" fmla="*/ 1261 w 1982"/>
                <a:gd name="T65" fmla="*/ 1442 h 1622"/>
                <a:gd name="T66" fmla="*/ 1081 w 1982"/>
                <a:gd name="T67" fmla="*/ 1622 h 1622"/>
                <a:gd name="T68" fmla="*/ 1622 w 1982"/>
                <a:gd name="T69" fmla="*/ 1622 h 1622"/>
                <a:gd name="T70" fmla="*/ 1441 w 1982"/>
                <a:gd name="T71" fmla="*/ 144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2" h="1622">
                  <a:moveTo>
                    <a:pt x="0" y="541"/>
                  </a:moveTo>
                  <a:lnTo>
                    <a:pt x="180" y="541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541"/>
                  </a:lnTo>
                  <a:close/>
                  <a:moveTo>
                    <a:pt x="0" y="901"/>
                  </a:moveTo>
                  <a:lnTo>
                    <a:pt x="180" y="901"/>
                  </a:lnTo>
                  <a:lnTo>
                    <a:pt x="180" y="721"/>
                  </a:lnTo>
                  <a:lnTo>
                    <a:pt x="0" y="721"/>
                  </a:lnTo>
                  <a:lnTo>
                    <a:pt x="0" y="901"/>
                  </a:lnTo>
                  <a:close/>
                  <a:moveTo>
                    <a:pt x="0" y="181"/>
                  </a:moveTo>
                  <a:lnTo>
                    <a:pt x="180" y="181"/>
                  </a:lnTo>
                  <a:lnTo>
                    <a:pt x="180" y="0"/>
                  </a:lnTo>
                  <a:cubicBezTo>
                    <a:pt x="80" y="0"/>
                    <a:pt x="0" y="81"/>
                    <a:pt x="0" y="181"/>
                  </a:cubicBezTo>
                  <a:close/>
                  <a:moveTo>
                    <a:pt x="721" y="1622"/>
                  </a:moveTo>
                  <a:lnTo>
                    <a:pt x="901" y="1622"/>
                  </a:lnTo>
                  <a:lnTo>
                    <a:pt x="901" y="1442"/>
                  </a:lnTo>
                  <a:lnTo>
                    <a:pt x="721" y="1442"/>
                  </a:lnTo>
                  <a:lnTo>
                    <a:pt x="721" y="1622"/>
                  </a:lnTo>
                  <a:close/>
                  <a:moveTo>
                    <a:pt x="0" y="1262"/>
                  </a:moveTo>
                  <a:lnTo>
                    <a:pt x="180" y="1262"/>
                  </a:lnTo>
                  <a:lnTo>
                    <a:pt x="180" y="1082"/>
                  </a:lnTo>
                  <a:lnTo>
                    <a:pt x="0" y="1082"/>
                  </a:lnTo>
                  <a:lnTo>
                    <a:pt x="0" y="1262"/>
                  </a:lnTo>
                  <a:close/>
                  <a:moveTo>
                    <a:pt x="180" y="1622"/>
                  </a:moveTo>
                  <a:lnTo>
                    <a:pt x="180" y="1442"/>
                  </a:lnTo>
                  <a:lnTo>
                    <a:pt x="0" y="1442"/>
                  </a:lnTo>
                  <a:cubicBezTo>
                    <a:pt x="0" y="1542"/>
                    <a:pt x="80" y="1622"/>
                    <a:pt x="180" y="1622"/>
                  </a:cubicBezTo>
                  <a:close/>
                  <a:moveTo>
                    <a:pt x="1802" y="0"/>
                  </a:moveTo>
                  <a:lnTo>
                    <a:pt x="1081" y="0"/>
                  </a:lnTo>
                  <a:lnTo>
                    <a:pt x="1081" y="541"/>
                  </a:lnTo>
                  <a:lnTo>
                    <a:pt x="1982" y="541"/>
                  </a:lnTo>
                  <a:lnTo>
                    <a:pt x="1982" y="181"/>
                  </a:lnTo>
                  <a:cubicBezTo>
                    <a:pt x="1982" y="81"/>
                    <a:pt x="1901" y="0"/>
                    <a:pt x="1802" y="0"/>
                  </a:cubicBezTo>
                  <a:close/>
                  <a:moveTo>
                    <a:pt x="1802" y="1262"/>
                  </a:moveTo>
                  <a:lnTo>
                    <a:pt x="1982" y="1262"/>
                  </a:lnTo>
                  <a:lnTo>
                    <a:pt x="1982" y="1082"/>
                  </a:lnTo>
                  <a:lnTo>
                    <a:pt x="1802" y="1082"/>
                  </a:lnTo>
                  <a:lnTo>
                    <a:pt x="1802" y="1262"/>
                  </a:lnTo>
                  <a:close/>
                  <a:moveTo>
                    <a:pt x="721" y="181"/>
                  </a:moveTo>
                  <a:lnTo>
                    <a:pt x="901" y="181"/>
                  </a:lnTo>
                  <a:lnTo>
                    <a:pt x="901" y="0"/>
                  </a:lnTo>
                  <a:lnTo>
                    <a:pt x="721" y="0"/>
                  </a:lnTo>
                  <a:lnTo>
                    <a:pt x="721" y="181"/>
                  </a:lnTo>
                  <a:close/>
                  <a:moveTo>
                    <a:pt x="360" y="1622"/>
                  </a:moveTo>
                  <a:lnTo>
                    <a:pt x="540" y="1622"/>
                  </a:lnTo>
                  <a:lnTo>
                    <a:pt x="540" y="1442"/>
                  </a:lnTo>
                  <a:lnTo>
                    <a:pt x="360" y="1442"/>
                  </a:lnTo>
                  <a:lnTo>
                    <a:pt x="360" y="1622"/>
                  </a:lnTo>
                  <a:close/>
                  <a:moveTo>
                    <a:pt x="360" y="181"/>
                  </a:moveTo>
                  <a:lnTo>
                    <a:pt x="540" y="181"/>
                  </a:lnTo>
                  <a:lnTo>
                    <a:pt x="540" y="0"/>
                  </a:lnTo>
                  <a:lnTo>
                    <a:pt x="360" y="0"/>
                  </a:lnTo>
                  <a:lnTo>
                    <a:pt x="360" y="181"/>
                  </a:lnTo>
                  <a:close/>
                  <a:moveTo>
                    <a:pt x="1802" y="1622"/>
                  </a:moveTo>
                  <a:cubicBezTo>
                    <a:pt x="1901" y="1622"/>
                    <a:pt x="1982" y="1542"/>
                    <a:pt x="1982" y="1442"/>
                  </a:cubicBezTo>
                  <a:lnTo>
                    <a:pt x="1802" y="1442"/>
                  </a:lnTo>
                  <a:lnTo>
                    <a:pt x="1802" y="1622"/>
                  </a:lnTo>
                  <a:close/>
                  <a:moveTo>
                    <a:pt x="1802" y="901"/>
                  </a:moveTo>
                  <a:lnTo>
                    <a:pt x="1982" y="901"/>
                  </a:lnTo>
                  <a:lnTo>
                    <a:pt x="1982" y="721"/>
                  </a:lnTo>
                  <a:lnTo>
                    <a:pt x="1802" y="721"/>
                  </a:lnTo>
                  <a:lnTo>
                    <a:pt x="1802" y="901"/>
                  </a:lnTo>
                  <a:close/>
                  <a:moveTo>
                    <a:pt x="1081" y="1622"/>
                  </a:moveTo>
                  <a:lnTo>
                    <a:pt x="1261" y="1622"/>
                  </a:lnTo>
                  <a:lnTo>
                    <a:pt x="1261" y="1442"/>
                  </a:lnTo>
                  <a:lnTo>
                    <a:pt x="1081" y="1442"/>
                  </a:lnTo>
                  <a:lnTo>
                    <a:pt x="1081" y="1622"/>
                  </a:lnTo>
                  <a:close/>
                  <a:moveTo>
                    <a:pt x="1441" y="1622"/>
                  </a:moveTo>
                  <a:lnTo>
                    <a:pt x="1622" y="1622"/>
                  </a:lnTo>
                  <a:lnTo>
                    <a:pt x="1622" y="1442"/>
                  </a:lnTo>
                  <a:lnTo>
                    <a:pt x="1441" y="1442"/>
                  </a:lnTo>
                  <a:lnTo>
                    <a:pt x="1441" y="1622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7" y="5799138"/>
              <a:ext cx="1027816" cy="95481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864866" y="4150185"/>
            <a:ext cx="2138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KPI’s required vs used, and goals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8" y="3090912"/>
            <a:ext cx="474238" cy="40665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64866" y="3077144"/>
            <a:ext cx="1701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business objectives</a:t>
            </a:r>
          </a:p>
        </p:txBody>
      </p:sp>
      <p:sp>
        <p:nvSpPr>
          <p:cNvPr id="62" name="Freeform 71"/>
          <p:cNvSpPr>
            <a:spLocks noEditPoints="1"/>
          </p:cNvSpPr>
          <p:nvPr/>
        </p:nvSpPr>
        <p:spPr bwMode="auto">
          <a:xfrm>
            <a:off x="434470" y="5447054"/>
            <a:ext cx="364847" cy="326814"/>
          </a:xfrm>
          <a:custGeom>
            <a:avLst/>
            <a:gdLst>
              <a:gd name="T0" fmla="*/ 991 w 1982"/>
              <a:gd name="T1" fmla="*/ 1172 h 1622"/>
              <a:gd name="T2" fmla="*/ 1352 w 1982"/>
              <a:gd name="T3" fmla="*/ 811 h 1622"/>
              <a:gd name="T4" fmla="*/ 1081 w 1982"/>
              <a:gd name="T5" fmla="*/ 811 h 1622"/>
              <a:gd name="T6" fmla="*/ 1081 w 1982"/>
              <a:gd name="T7" fmla="*/ 0 h 1622"/>
              <a:gd name="T8" fmla="*/ 901 w 1982"/>
              <a:gd name="T9" fmla="*/ 0 h 1622"/>
              <a:gd name="T10" fmla="*/ 901 w 1982"/>
              <a:gd name="T11" fmla="*/ 811 h 1622"/>
              <a:gd name="T12" fmla="*/ 631 w 1982"/>
              <a:gd name="T13" fmla="*/ 811 h 1622"/>
              <a:gd name="T14" fmla="*/ 991 w 1982"/>
              <a:gd name="T15" fmla="*/ 1172 h 1622"/>
              <a:gd name="T16" fmla="*/ 1802 w 1982"/>
              <a:gd name="T17" fmla="*/ 0 h 1622"/>
              <a:gd name="T18" fmla="*/ 1262 w 1982"/>
              <a:gd name="T19" fmla="*/ 0 h 1622"/>
              <a:gd name="T20" fmla="*/ 1262 w 1982"/>
              <a:gd name="T21" fmla="*/ 179 h 1622"/>
              <a:gd name="T22" fmla="*/ 1802 w 1982"/>
              <a:gd name="T23" fmla="*/ 179 h 1622"/>
              <a:gd name="T24" fmla="*/ 1802 w 1982"/>
              <a:gd name="T25" fmla="*/ 1443 h 1622"/>
              <a:gd name="T26" fmla="*/ 180 w 1982"/>
              <a:gd name="T27" fmla="*/ 1443 h 1622"/>
              <a:gd name="T28" fmla="*/ 180 w 1982"/>
              <a:gd name="T29" fmla="*/ 179 h 1622"/>
              <a:gd name="T30" fmla="*/ 721 w 1982"/>
              <a:gd name="T31" fmla="*/ 179 h 1622"/>
              <a:gd name="T32" fmla="*/ 721 w 1982"/>
              <a:gd name="T33" fmla="*/ 0 h 1622"/>
              <a:gd name="T34" fmla="*/ 180 w 1982"/>
              <a:gd name="T35" fmla="*/ 0 h 1622"/>
              <a:gd name="T36" fmla="*/ 0 w 1982"/>
              <a:gd name="T37" fmla="*/ 181 h 1622"/>
              <a:gd name="T38" fmla="*/ 0 w 1982"/>
              <a:gd name="T39" fmla="*/ 1442 h 1622"/>
              <a:gd name="T40" fmla="*/ 180 w 1982"/>
              <a:gd name="T41" fmla="*/ 1622 h 1622"/>
              <a:gd name="T42" fmla="*/ 1802 w 1982"/>
              <a:gd name="T43" fmla="*/ 1622 h 1622"/>
              <a:gd name="T44" fmla="*/ 1982 w 1982"/>
              <a:gd name="T45" fmla="*/ 1442 h 1622"/>
              <a:gd name="T46" fmla="*/ 1982 w 1982"/>
              <a:gd name="T47" fmla="*/ 181 h 1622"/>
              <a:gd name="T48" fmla="*/ 1802 w 1982"/>
              <a:gd name="T49" fmla="*/ 0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82" h="1622">
                <a:moveTo>
                  <a:pt x="991" y="1172"/>
                </a:moveTo>
                <a:lnTo>
                  <a:pt x="1352" y="811"/>
                </a:lnTo>
                <a:lnTo>
                  <a:pt x="1081" y="811"/>
                </a:lnTo>
                <a:lnTo>
                  <a:pt x="1081" y="0"/>
                </a:lnTo>
                <a:lnTo>
                  <a:pt x="901" y="0"/>
                </a:lnTo>
                <a:lnTo>
                  <a:pt x="901" y="811"/>
                </a:lnTo>
                <a:lnTo>
                  <a:pt x="631" y="811"/>
                </a:lnTo>
                <a:lnTo>
                  <a:pt x="991" y="1172"/>
                </a:lnTo>
                <a:close/>
                <a:moveTo>
                  <a:pt x="1802" y="0"/>
                </a:moveTo>
                <a:lnTo>
                  <a:pt x="1262" y="0"/>
                </a:lnTo>
                <a:lnTo>
                  <a:pt x="1262" y="179"/>
                </a:lnTo>
                <a:lnTo>
                  <a:pt x="1802" y="179"/>
                </a:lnTo>
                <a:lnTo>
                  <a:pt x="1802" y="1443"/>
                </a:lnTo>
                <a:lnTo>
                  <a:pt x="180" y="1443"/>
                </a:lnTo>
                <a:lnTo>
                  <a:pt x="180" y="179"/>
                </a:lnTo>
                <a:lnTo>
                  <a:pt x="721" y="179"/>
                </a:lnTo>
                <a:lnTo>
                  <a:pt x="721" y="0"/>
                </a:lnTo>
                <a:lnTo>
                  <a:pt x="180" y="0"/>
                </a:lnTo>
                <a:cubicBezTo>
                  <a:pt x="81" y="0"/>
                  <a:pt x="0" y="81"/>
                  <a:pt x="0" y="181"/>
                </a:cubicBezTo>
                <a:lnTo>
                  <a:pt x="0" y="1442"/>
                </a:lnTo>
                <a:cubicBezTo>
                  <a:pt x="0" y="1542"/>
                  <a:pt x="81" y="1622"/>
                  <a:pt x="180" y="1622"/>
                </a:cubicBezTo>
                <a:lnTo>
                  <a:pt x="1802" y="1622"/>
                </a:lnTo>
                <a:cubicBezTo>
                  <a:pt x="1902" y="1622"/>
                  <a:pt x="1982" y="1542"/>
                  <a:pt x="1982" y="1442"/>
                </a:cubicBezTo>
                <a:lnTo>
                  <a:pt x="1982" y="181"/>
                </a:lnTo>
                <a:cubicBezTo>
                  <a:pt x="1982" y="81"/>
                  <a:pt x="1902" y="0"/>
                  <a:pt x="1802" y="0"/>
                </a:cubicBezTo>
                <a:close/>
              </a:path>
            </a:pathLst>
          </a:custGeom>
          <a:solidFill>
            <a:srgbClr val="74747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64866" y="5285040"/>
            <a:ext cx="2221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gaps in KPIs &amp; segments in the context of current reports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84" y="3090912"/>
            <a:ext cx="507175" cy="50717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886759" y="3077144"/>
            <a:ext cx="1624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the data model for the analysis data mart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62" y="1805079"/>
            <a:ext cx="537597" cy="53759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flipH="1">
            <a:off x="9886759" y="1770259"/>
            <a:ext cx="1797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architecture for the data integration layer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2" y="4258277"/>
            <a:ext cx="493767" cy="49376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68638" y="4150185"/>
            <a:ext cx="1926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Prioritize wireframes based on business needs and complexity of implementation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068638" y="3077144"/>
            <a:ext cx="2077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Iterate on wireframes and review with potential end users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54450" y="3090912"/>
            <a:ext cx="458708" cy="569293"/>
            <a:chOff x="6339801" y="3669126"/>
            <a:chExt cx="686306" cy="569293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968" y="3781098"/>
              <a:ext cx="470884" cy="358193"/>
            </a:xfrm>
            <a:prstGeom prst="rect">
              <a:avLst/>
            </a:prstGeom>
          </p:spPr>
        </p:pic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6339801" y="3669126"/>
              <a:ext cx="686306" cy="569293"/>
            </a:xfrm>
            <a:custGeom>
              <a:avLst/>
              <a:gdLst>
                <a:gd name="T0" fmla="*/ 407 w 1835"/>
                <a:gd name="T1" fmla="*/ 510 h 2039"/>
                <a:gd name="T2" fmla="*/ 1427 w 1835"/>
                <a:gd name="T3" fmla="*/ 510 h 2039"/>
                <a:gd name="T4" fmla="*/ 1427 w 1835"/>
                <a:gd name="T5" fmla="*/ 816 h 2039"/>
                <a:gd name="T6" fmla="*/ 1835 w 1835"/>
                <a:gd name="T7" fmla="*/ 408 h 2039"/>
                <a:gd name="T8" fmla="*/ 1427 w 1835"/>
                <a:gd name="T9" fmla="*/ 0 h 2039"/>
                <a:gd name="T10" fmla="*/ 1427 w 1835"/>
                <a:gd name="T11" fmla="*/ 306 h 2039"/>
                <a:gd name="T12" fmla="*/ 204 w 1835"/>
                <a:gd name="T13" fmla="*/ 306 h 2039"/>
                <a:gd name="T14" fmla="*/ 204 w 1835"/>
                <a:gd name="T15" fmla="*/ 918 h 2039"/>
                <a:gd name="T16" fmla="*/ 407 w 1835"/>
                <a:gd name="T17" fmla="*/ 918 h 2039"/>
                <a:gd name="T18" fmla="*/ 407 w 1835"/>
                <a:gd name="T19" fmla="*/ 510 h 2039"/>
                <a:gd name="T20" fmla="*/ 1427 w 1835"/>
                <a:gd name="T21" fmla="*/ 1529 h 2039"/>
                <a:gd name="T22" fmla="*/ 407 w 1835"/>
                <a:gd name="T23" fmla="*/ 1529 h 2039"/>
                <a:gd name="T24" fmla="*/ 407 w 1835"/>
                <a:gd name="T25" fmla="*/ 1223 h 2039"/>
                <a:gd name="T26" fmla="*/ 0 w 1835"/>
                <a:gd name="T27" fmla="*/ 1631 h 2039"/>
                <a:gd name="T28" fmla="*/ 407 w 1835"/>
                <a:gd name="T29" fmla="*/ 2039 h 2039"/>
                <a:gd name="T30" fmla="*/ 407 w 1835"/>
                <a:gd name="T31" fmla="*/ 1733 h 2039"/>
                <a:gd name="T32" fmla="*/ 1631 w 1835"/>
                <a:gd name="T33" fmla="*/ 1733 h 2039"/>
                <a:gd name="T34" fmla="*/ 1631 w 1835"/>
                <a:gd name="T35" fmla="*/ 1122 h 2039"/>
                <a:gd name="T36" fmla="*/ 1427 w 1835"/>
                <a:gd name="T37" fmla="*/ 1122 h 2039"/>
                <a:gd name="T38" fmla="*/ 1427 w 1835"/>
                <a:gd name="T39" fmla="*/ 1529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5" h="2039">
                  <a:moveTo>
                    <a:pt x="407" y="510"/>
                  </a:moveTo>
                  <a:lnTo>
                    <a:pt x="1427" y="510"/>
                  </a:lnTo>
                  <a:lnTo>
                    <a:pt x="1427" y="816"/>
                  </a:lnTo>
                  <a:lnTo>
                    <a:pt x="1835" y="408"/>
                  </a:lnTo>
                  <a:lnTo>
                    <a:pt x="1427" y="0"/>
                  </a:lnTo>
                  <a:lnTo>
                    <a:pt x="1427" y="306"/>
                  </a:lnTo>
                  <a:lnTo>
                    <a:pt x="204" y="306"/>
                  </a:lnTo>
                  <a:lnTo>
                    <a:pt x="204" y="918"/>
                  </a:lnTo>
                  <a:lnTo>
                    <a:pt x="407" y="918"/>
                  </a:lnTo>
                  <a:lnTo>
                    <a:pt x="407" y="510"/>
                  </a:lnTo>
                  <a:close/>
                  <a:moveTo>
                    <a:pt x="1427" y="1529"/>
                  </a:moveTo>
                  <a:lnTo>
                    <a:pt x="407" y="1529"/>
                  </a:lnTo>
                  <a:lnTo>
                    <a:pt x="407" y="1223"/>
                  </a:lnTo>
                  <a:lnTo>
                    <a:pt x="0" y="1631"/>
                  </a:lnTo>
                  <a:lnTo>
                    <a:pt x="407" y="2039"/>
                  </a:lnTo>
                  <a:lnTo>
                    <a:pt x="407" y="1733"/>
                  </a:lnTo>
                  <a:lnTo>
                    <a:pt x="1631" y="1733"/>
                  </a:lnTo>
                  <a:lnTo>
                    <a:pt x="1631" y="1122"/>
                  </a:lnTo>
                  <a:lnTo>
                    <a:pt x="1427" y="1122"/>
                  </a:lnTo>
                  <a:lnTo>
                    <a:pt x="1427" y="1529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7068638" y="1770259"/>
            <a:ext cx="218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detailed wireframe requirements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44" y="1805079"/>
            <a:ext cx="510891" cy="51089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64866" y="1770259"/>
            <a:ext cx="2388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Schedule user interviews, prepare list of existing reports, their data sources, business users and KPIs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4" y="1805079"/>
            <a:ext cx="694828" cy="694828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949633" y="1770259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data sources, data flows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0" y="1805079"/>
            <a:ext cx="492660" cy="49266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49633" y="4150185"/>
            <a:ext cx="2236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39922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usability and audience for each report to capture business value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23" y="4258277"/>
            <a:ext cx="466539" cy="466539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3949633" y="5285040"/>
            <a:ext cx="2174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 a new set of reports that helps achieve the objectives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9" y="5382177"/>
            <a:ext cx="456567" cy="456567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949633" y="3077144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logical grouping of reports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7" y="3090912"/>
            <a:ext cx="463255" cy="433303"/>
          </a:xfrm>
          <a:prstGeom prst="rect">
            <a:avLst/>
          </a:prstGeom>
          <a:solidFill>
            <a:schemeClr val="bg2">
              <a:lumMod val="90000"/>
              <a:alpha val="91000"/>
            </a:schemeClr>
          </a:solidFill>
        </p:spPr>
      </p:pic>
      <p:cxnSp>
        <p:nvCxnSpPr>
          <p:cNvPr id="133" name="Straight Connector 132"/>
          <p:cNvCxnSpPr/>
          <p:nvPr/>
        </p:nvCxnSpPr>
        <p:spPr>
          <a:xfrm>
            <a:off x="9251028" y="149189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247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5773791-1EB9-448B-AABB-3BBE98B3FC3A}"/>
              </a:ext>
            </a:extLst>
          </p:cNvPr>
          <p:cNvSpPr/>
          <p:nvPr/>
        </p:nvSpPr>
        <p:spPr>
          <a:xfrm>
            <a:off x="4180918" y="3896140"/>
            <a:ext cx="7767811" cy="276970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DataMart for All Analytics Use Cases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3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build better customer relationships and acquire new customers by segmenting their customer base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create a DataMart for Analytics use cases like developing a look-a-like model and understanding the changing customer 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87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Adobe was able to develop a look alike model for the segments created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 base was finally classified under segments based on demographics, characteristics, session level info, web analytics data and marketing response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3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DataMart with internal variables of Adobe for 1.4M customers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single table was produced as final output with 6M records consisting of ~2K fields for all analytics use cases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Production environment was materialized to run daily in Hive using Oozie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American multinational computer software company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FB4BF-7559-4E74-B39F-686FDE53235D}"/>
              </a:ext>
            </a:extLst>
          </p:cNvPr>
          <p:cNvSpPr txBox="1"/>
          <p:nvPr/>
        </p:nvSpPr>
        <p:spPr>
          <a:xfrm>
            <a:off x="6901357" y="4033203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Mart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475B8DF-B5A4-4290-8D42-639E3C563728}"/>
              </a:ext>
            </a:extLst>
          </p:cNvPr>
          <p:cNvSpPr/>
          <p:nvPr/>
        </p:nvSpPr>
        <p:spPr>
          <a:xfrm rot="5400000">
            <a:off x="8247266" y="5335653"/>
            <a:ext cx="878796" cy="17160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D7AD-C8C0-4CAA-B610-FE13DF2EC16B}"/>
              </a:ext>
            </a:extLst>
          </p:cNvPr>
          <p:cNvSpPr txBox="1"/>
          <p:nvPr/>
        </p:nvSpPr>
        <p:spPr>
          <a:xfrm>
            <a:off x="9267433" y="4030541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Final Segments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B4952-9CA9-4A1B-BC2D-B9BAD5D7618D}"/>
              </a:ext>
            </a:extLst>
          </p:cNvPr>
          <p:cNvSpPr/>
          <p:nvPr/>
        </p:nvSpPr>
        <p:spPr>
          <a:xfrm>
            <a:off x="8911242" y="4521403"/>
            <a:ext cx="2855976" cy="21368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Creative for pay + Creative Climbers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Fame and Fortune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Utilitarian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Private Hobbyist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Applause Seekers + Engaged Expressive</a:t>
            </a:r>
          </a:p>
          <a:p>
            <a:pPr lvl="0">
              <a:lnSpc>
                <a:spcPct val="120000"/>
              </a:lnSpc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9C28BB-DA23-42CB-8685-20992285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7" y="4465116"/>
            <a:ext cx="2855976" cy="19039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34E9DB4-FEBE-41B1-844A-5BFD3569B8A6}"/>
              </a:ext>
            </a:extLst>
          </p:cNvPr>
          <p:cNvSpPr/>
          <p:nvPr/>
        </p:nvSpPr>
        <p:spPr>
          <a:xfrm>
            <a:off x="4834254" y="4504387"/>
            <a:ext cx="1438648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Acxiom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2999D-06F9-4AA8-8DD5-37321C09774A}"/>
              </a:ext>
            </a:extLst>
          </p:cNvPr>
          <p:cNvSpPr/>
          <p:nvPr/>
        </p:nvSpPr>
        <p:spPr>
          <a:xfrm>
            <a:off x="4173052" y="4819959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App Launch Details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D86C5D-CFCD-4394-B9E0-34E36B2E4339}"/>
              </a:ext>
            </a:extLst>
          </p:cNvPr>
          <p:cNvSpPr/>
          <p:nvPr/>
        </p:nvSpPr>
        <p:spPr>
          <a:xfrm>
            <a:off x="4173052" y="5158184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Email Domain Details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7D5E8F-4EEF-4732-9F7E-331E7AA445F8}"/>
              </a:ext>
            </a:extLst>
          </p:cNvPr>
          <p:cNvSpPr/>
          <p:nvPr/>
        </p:nvSpPr>
        <p:spPr>
          <a:xfrm>
            <a:off x="4173052" y="5536925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Feature Level 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5D2A7-667E-4628-AA97-882781EFCDDC}"/>
              </a:ext>
            </a:extLst>
          </p:cNvPr>
          <p:cNvSpPr/>
          <p:nvPr/>
        </p:nvSpPr>
        <p:spPr>
          <a:xfrm>
            <a:off x="4173052" y="5895932"/>
            <a:ext cx="2099850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Marketing Responses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488922-D3D0-41D9-B2E6-399CE2B39B1A}"/>
              </a:ext>
            </a:extLst>
          </p:cNvPr>
          <p:cNvSpPr/>
          <p:nvPr/>
        </p:nvSpPr>
        <p:spPr>
          <a:xfrm>
            <a:off x="4535281" y="6222296"/>
            <a:ext cx="1737621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Web Analytics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5DD91C-17EC-455E-9A99-F62E38D34097}"/>
              </a:ext>
            </a:extLst>
          </p:cNvPr>
          <p:cNvSpPr txBox="1"/>
          <p:nvPr/>
        </p:nvSpPr>
        <p:spPr>
          <a:xfrm>
            <a:off x="4535281" y="4034348"/>
            <a:ext cx="21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0E63FF-2D53-45C4-87CC-C99A69D0495C}"/>
              </a:ext>
            </a:extLst>
          </p:cNvPr>
          <p:cNvSpPr/>
          <p:nvPr/>
        </p:nvSpPr>
        <p:spPr>
          <a:xfrm>
            <a:off x="424781" y="3888502"/>
            <a:ext cx="3553795" cy="2769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18FD25-3876-41F2-AC24-5EC50E363205}"/>
              </a:ext>
            </a:extLst>
          </p:cNvPr>
          <p:cNvSpPr txBox="1"/>
          <p:nvPr/>
        </p:nvSpPr>
        <p:spPr>
          <a:xfrm>
            <a:off x="424781" y="4030541"/>
            <a:ext cx="3533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ID’s had duplication issue across multiple countries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all ID’s were mapped with multiple data sources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 were repeated across tables for which the resource intensiveness and the coverage of the metric were considered to overcome the issue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7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solution for the Marketing &amp; Non Marketing channels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helped in understanding the flow of business and identified bottlenecks &amp; areas of concern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geographies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lake by extracting data from multiple data sources and developed tableau dashboard’s &amp; reports  tracking the conversion funnel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Home Appliance Repair Service Provider in US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Home Appliance Repair Service Provider in US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72" y="1137611"/>
            <a:ext cx="9610457" cy="5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Stop Conversion Funnel Dashboard from Multiple Sources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Home Appliance Repair Service Provider in US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129352"/>
            <a:ext cx="7680532" cy="296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b="23057"/>
          <a:stretch/>
        </p:blipFill>
        <p:spPr>
          <a:xfrm>
            <a:off x="2128988" y="4096339"/>
            <a:ext cx="3562860" cy="2533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48" y="4096339"/>
            <a:ext cx="4117673" cy="25336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0" idx="0"/>
          </p:cNvCxnSpPr>
          <p:nvPr/>
        </p:nvCxnSpPr>
        <p:spPr>
          <a:xfrm>
            <a:off x="9506694" y="3870933"/>
            <a:ext cx="743310" cy="519305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250004" y="4390238"/>
            <a:ext cx="1712147" cy="450812"/>
            <a:chOff x="269225" y="2262783"/>
            <a:chExt cx="2264112" cy="661030"/>
          </a:xfrm>
        </p:grpSpPr>
        <p:sp>
          <p:nvSpPr>
            <p:cNvPr id="10" name="Freeform 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376" y="2262783"/>
              <a:ext cx="2021807" cy="406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Summary at an overall level for Executives</a:t>
              </a:r>
            </a:p>
          </p:txBody>
        </p:sp>
      </p:grp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1922008" y="5076419"/>
            <a:ext cx="206980" cy="286764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09861" y="4625607"/>
            <a:ext cx="1712147" cy="450812"/>
            <a:chOff x="269225" y="2262783"/>
            <a:chExt cx="2264112" cy="661030"/>
          </a:xfrm>
        </p:grpSpPr>
        <p:sp>
          <p:nvSpPr>
            <p:cNvPr id="16" name="Freeform 15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Drill Down to get insights </a:t>
              </a:r>
            </a:p>
          </p:txBody>
        </p:sp>
      </p:grpSp>
      <p:cxnSp>
        <p:nvCxnSpPr>
          <p:cNvPr id="18" name="Straight Arrow Connector 17"/>
          <p:cNvCxnSpPr>
            <a:stCxn id="5" idx="1"/>
            <a:endCxn id="20" idx="2"/>
          </p:cNvCxnSpPr>
          <p:nvPr/>
        </p:nvCxnSpPr>
        <p:spPr>
          <a:xfrm flipH="1" flipV="1">
            <a:off x="1922008" y="2395989"/>
            <a:ext cx="206980" cy="216857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09861" y="1945177"/>
            <a:ext cx="1712147" cy="450812"/>
            <a:chOff x="269225" y="2262783"/>
            <a:chExt cx="2264112" cy="661030"/>
          </a:xfrm>
        </p:grpSpPr>
        <p:sp>
          <p:nvSpPr>
            <p:cNvPr id="20" name="Freeform 1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Tracking the right KPI’s for the audience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8802034" y="1631144"/>
            <a:ext cx="1306084" cy="0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057848" y="1443310"/>
            <a:ext cx="1762417" cy="450812"/>
            <a:chOff x="202749" y="2262783"/>
            <a:chExt cx="2330588" cy="661030"/>
          </a:xfrm>
        </p:grpSpPr>
        <p:sp>
          <p:nvSpPr>
            <p:cNvPr id="24" name="Freeform 23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2749" y="2262783"/>
              <a:ext cx="2330588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Effective filters to interact and make dynamic reports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48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360-Degree View of Digital Metrics to Improve Marketing Effectiveness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the CPG industry, lack of a unified view of marketing data can result in incorrect analysis and wrong conclusions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Siloed platforms provided a disjointed view of marketing effectiveness resulting in a protracted test cycle for campaigns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 cycle for campaigns reduced by 25%, thus resulting in a decrease in cost per campaign by as much as 8%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integrated dashboard with paid, earned and owned media metrics that facilitates cross-channel, cross-brand and cross-campaign comparison to gain deeper marketing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Global Food &amp; Beverages Corporation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33" y="3806394"/>
            <a:ext cx="9674784" cy="2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Data Harmonization for Efficient Digital Supply Chain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supply chain starting from digital content request to going live is tracked using multiple silo data sources and requires skilled executives to monitor for revenue leaks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solution helped in ensuring on-time delivery of the digital contents and thus, saved half a million dollar per year from revenue leaks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data ecosystem from multiple disjointed unstructured and structured data sources by leveraging AWS cloud platform for big data, thus providing a monitoring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Largest Entertainment production company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3" y="3823655"/>
            <a:ext cx="9060470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0A1-1AF5-4729-8DBF-D3821D3A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1153206"/>
            <a:ext cx="10352997" cy="731779"/>
            <a:chOff x="1193569" y="1270441"/>
            <a:chExt cx="10352997" cy="731779"/>
          </a:xfrm>
        </p:grpSpPr>
        <p:sp>
          <p:nvSpPr>
            <p:cNvPr id="21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LV Overview on Data Driven Decision Making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032262"/>
            <a:ext cx="10352997" cy="731779"/>
            <a:chOff x="1193569" y="1270441"/>
            <a:chExt cx="10352997" cy="731779"/>
          </a:xfrm>
        </p:grpSpPr>
        <p:sp>
          <p:nvSpPr>
            <p:cNvPr id="33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 of Data from Multiple Sources for a Unified View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939424"/>
            <a:ext cx="10352997" cy="731779"/>
            <a:chOff x="1193569" y="1270441"/>
            <a:chExt cx="10352997" cy="731779"/>
          </a:xfrm>
        </p:grpSpPr>
        <p:sp>
          <p:nvSpPr>
            <p:cNvPr id="41" name="Abgerundetes Rechteck 37">
              <a:hlinkClick r:id="" action="ppaction://noaction"/>
              <a:extLst>
                <a:ext uri="{FF2B5EF4-FFF2-40B4-BE49-F238E27FC236}">
                  <a16:creationId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Case Studies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69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9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Driving Customer Loyalty through Net Promoter Score (NPS)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Given the high customer acquisition cost in the highly competitive online travel industry, establishing &amp; nurturing customer loyalty can lead to higher profits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Insights in to extent of customer loyalty in the OTA space was limited and the levers to move customer loyalty were not known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Based on NPS drivers analysis, company revised hotel ratings, improved results sorting &amp; re-focused marketing promotions which resulted in 15% increase in repeat transactions from existing customers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the drivers of NPS by performing text mining on post purchase surveys and quantified the influence NPS drivers on customer loyalty using regression approach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US-based Leading Travel Website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1" y="3823655"/>
            <a:ext cx="9991027" cy="29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219920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93832-DB19-4946-B39B-AB10D9168352}"/>
              </a:ext>
            </a:extLst>
          </p:cNvPr>
          <p:cNvCxnSpPr/>
          <p:nvPr/>
        </p:nvCxnSpPr>
        <p:spPr>
          <a:xfrm flipV="1">
            <a:off x="521292" y="4942202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" y="3528135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DC8F7-8568-48EC-B6A2-2F3F1818960E}"/>
              </a:ext>
            </a:extLst>
          </p:cNvPr>
          <p:cNvSpPr txBox="1"/>
          <p:nvPr/>
        </p:nvSpPr>
        <p:spPr>
          <a:xfrm>
            <a:off x="2411804" y="3248733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F269B-4280-445B-BEFB-E3F98CC10527}"/>
              </a:ext>
            </a:extLst>
          </p:cNvPr>
          <p:cNvSpPr txBox="1"/>
          <p:nvPr/>
        </p:nvSpPr>
        <p:spPr>
          <a:xfrm>
            <a:off x="2411804" y="5300374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:a16="http://schemas.microsoft.com/office/drawing/2014/main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7" y="5348234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32" y="3551444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1" y="3551444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:a16="http://schemas.microsoft.com/office/drawing/2014/main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993" y="4088682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9C554D-733A-4CB4-AB79-5506AFDCBF82}"/>
              </a:ext>
            </a:extLst>
          </p:cNvPr>
          <p:cNvSpPr/>
          <p:nvPr/>
        </p:nvSpPr>
        <p:spPr>
          <a:xfrm>
            <a:off x="8635817" y="1042869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7912795" y="5486101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712931" y="5911968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256" y="5482045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4320A-E35F-4BB5-89AD-1754A44A75A6}"/>
              </a:ext>
            </a:extLst>
          </p:cNvPr>
          <p:cNvCxnSpPr/>
          <p:nvPr/>
        </p:nvCxnSpPr>
        <p:spPr>
          <a:xfrm>
            <a:off x="521292" y="92914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9CAE1C-25A1-472C-831E-FABE84FC87CB}"/>
              </a:ext>
            </a:extLst>
          </p:cNvPr>
          <p:cNvCxnSpPr/>
          <p:nvPr/>
        </p:nvCxnSpPr>
        <p:spPr>
          <a:xfrm>
            <a:off x="521292" y="2821739"/>
            <a:ext cx="713232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411804" y="1286750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8148252" y="1825729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9450" y="1735219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" y="1253578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9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LV Overview on Data Driven Decision Making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756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...applying AI &amp; ML to drive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1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D39ED3-E787-4C3F-837B-79AB0E85D1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3C8E-0FF9-4366-B947-6C79B391C0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28" name="Picture 8" descr="Image result for R logo">
            <a:extLst>
              <a:ext uri="{FF2B5EF4-FFF2-40B4-BE49-F238E27FC236}">
                <a16:creationId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8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Integration of Data from Multiple Sources for a Unified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</a:p>
        </p:txBody>
      </p:sp>
      <p:sp>
        <p:nvSpPr>
          <p:cNvPr id="137" name="TextBox 56"/>
          <p:cNvSpPr txBox="1"/>
          <p:nvPr/>
        </p:nvSpPr>
        <p:spPr>
          <a:xfrm>
            <a:off x="1296683" y="3520620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376855" y="3520619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514949" y="3546198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53" y="2232374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75" y="2356608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72" y="2232374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2168" y="1227275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that need to be addressed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654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09363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844166" y="262918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9022" y="3867724"/>
            <a:ext cx="2650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correct tools to combine data from different sources based on the data type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28755" y="3867724"/>
            <a:ext cx="327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between clouds based platform vs an on premise data lake creation, based on business requirements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38461" y="3867724"/>
            <a:ext cx="3584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support for Visualization or Machine learning techniques  like Forecasting, clustering and other advance analytics</a:t>
            </a: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30877</TotalTime>
  <Words>2133</Words>
  <Application>Microsoft Office PowerPoint</Application>
  <PresentationFormat>Widescreen</PresentationFormat>
  <Paragraphs>370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ＭＳ Ｐゴシック</vt:lpstr>
      <vt:lpstr>Arial</vt:lpstr>
      <vt:lpstr>Avenir Book</vt:lpstr>
      <vt:lpstr>Calibri</vt:lpstr>
      <vt:lpstr>Lucida Sans</vt:lpstr>
      <vt:lpstr>Mangal</vt:lpstr>
      <vt:lpstr>Open Sans</vt:lpstr>
      <vt:lpstr>Segoe UI</vt:lpstr>
      <vt:lpstr>Segoe UI Light</vt:lpstr>
      <vt:lpstr>Verdana</vt:lpstr>
      <vt:lpstr>Wingdings</vt:lpstr>
      <vt:lpstr>1_Office Theme</vt:lpstr>
      <vt:lpstr>LatentView Capability Demonstration on Unified Customer View </vt:lpstr>
      <vt:lpstr>Agenda</vt:lpstr>
      <vt:lpstr>PowerPoint Presentation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PowerPoint Presentation</vt:lpstr>
      <vt:lpstr>Integrating Data from Multiple Sources</vt:lpstr>
      <vt:lpstr>Integrating Data from Multiple Sources</vt:lpstr>
      <vt:lpstr>Integrating Data from Multiple Sources</vt:lpstr>
      <vt:lpstr>LatentView Solution for Refining Reporting Structure</vt:lpstr>
      <vt:lpstr>PowerPoint Presentation</vt:lpstr>
      <vt:lpstr>Creating DataMart for All Analytics Use Cases</vt:lpstr>
      <vt:lpstr>One Stop Conversion Funnel Dashboard from Multiple Sources</vt:lpstr>
      <vt:lpstr>One Stop Conversion Funnel Dashboard from Multiple Sources</vt:lpstr>
      <vt:lpstr>One Stop Conversion Funnel Dashboard from Multiple Sources</vt:lpstr>
      <vt:lpstr>360-Degree View of Digital Metrics to Improve Marketing Effectiveness</vt:lpstr>
      <vt:lpstr>Data Harmonization for Efficient Digital Supply Chain </vt:lpstr>
      <vt:lpstr>PowerPoint Presentation</vt:lpstr>
      <vt:lpstr>Driving Customer Loyalty through Net Promoter Score (NPS) Analysis</vt:lpstr>
      <vt:lpstr>LatentView- Data Engineering Capabilities</vt:lpstr>
      <vt:lpstr>Expertise in Cloud platforms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3510</cp:revision>
  <dcterms:created xsi:type="dcterms:W3CDTF">2017-09-27T09:03:29Z</dcterms:created>
  <dcterms:modified xsi:type="dcterms:W3CDTF">2019-01-17T09:56:30Z</dcterms:modified>
</cp:coreProperties>
</file>